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305" r:id="rId4"/>
    <p:sldId id="274" r:id="rId5"/>
    <p:sldId id="303" r:id="rId6"/>
    <p:sldId id="304" r:id="rId7"/>
    <p:sldId id="267" r:id="rId8"/>
    <p:sldId id="302" r:id="rId9"/>
    <p:sldId id="301" r:id="rId10"/>
    <p:sldId id="280" r:id="rId11"/>
    <p:sldId id="281" r:id="rId12"/>
    <p:sldId id="282" r:id="rId13"/>
    <p:sldId id="283" r:id="rId14"/>
    <p:sldId id="287" r:id="rId15"/>
    <p:sldId id="286" r:id="rId16"/>
    <p:sldId id="285" r:id="rId17"/>
    <p:sldId id="288" r:id="rId18"/>
    <p:sldId id="284" r:id="rId19"/>
    <p:sldId id="298" r:id="rId20"/>
    <p:sldId id="289" r:id="rId21"/>
    <p:sldId id="290" r:id="rId22"/>
    <p:sldId id="299" r:id="rId23"/>
    <p:sldId id="291" r:id="rId24"/>
    <p:sldId id="300" r:id="rId25"/>
    <p:sldId id="292" r:id="rId26"/>
    <p:sldId id="266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CCE8C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E8C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659"/>
  </p:normalViewPr>
  <p:slideViewPr>
    <p:cSldViewPr snapToGrid="0" snapToObjects="1">
      <p:cViewPr varScale="1">
        <p:scale>
          <a:sx n="88" d="100"/>
          <a:sy n="88" d="100"/>
        </p:scale>
        <p:origin x="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14400" y="1844675"/>
            <a:ext cx="10363200" cy="2041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2542539"/>
            <a:ext cx="782956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文本框 10"/>
          <p:cNvSpPr txBox="1"/>
          <p:nvPr/>
        </p:nvSpPr>
        <p:spPr>
          <a:xfrm>
            <a:off x="6395084" y="2542539"/>
            <a:ext cx="478938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dirty="0"/>
              <a:t>大数据开发技术</a:t>
            </a:r>
            <a:endParaRPr dirty="0"/>
          </a:p>
        </p:txBody>
      </p:sp>
      <p:sp>
        <p:nvSpPr>
          <p:cNvPr id="24" name="直接连接符 13"/>
          <p:cNvSpPr/>
          <p:nvPr/>
        </p:nvSpPr>
        <p:spPr>
          <a:xfrm flipH="1">
            <a:off x="6276340" y="956310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28" name="组合 18"/>
          <p:cNvGrpSpPr/>
          <p:nvPr/>
        </p:nvGrpSpPr>
        <p:grpSpPr>
          <a:xfrm>
            <a:off x="4515484" y="1360805"/>
            <a:ext cx="3220722" cy="2665097"/>
            <a:chOff x="0" y="0"/>
            <a:chExt cx="3220721" cy="2665096"/>
          </a:xfrm>
        </p:grpSpPr>
        <p:sp>
          <p:nvSpPr>
            <p:cNvPr id="25" name="直接连接符 9"/>
            <p:cNvSpPr/>
            <p:nvPr/>
          </p:nvSpPr>
          <p:spPr>
            <a:xfrm flipH="1">
              <a:off x="207645" y="178434"/>
              <a:ext cx="2805431" cy="2322832"/>
            </a:xfrm>
            <a:prstGeom prst="line">
              <a:avLst/>
            </a:prstGeom>
            <a:noFill/>
            <a:ln w="6350" cap="flat">
              <a:solidFill>
                <a:srgbClr val="6D986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" name="椭圆 16"/>
            <p:cNvSpPr/>
            <p:nvPr/>
          </p:nvSpPr>
          <p:spPr>
            <a:xfrm>
              <a:off x="3100705" y="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27" name="椭圆 17"/>
            <p:cNvSpPr/>
            <p:nvPr/>
          </p:nvSpPr>
          <p:spPr>
            <a:xfrm>
              <a:off x="0" y="254508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29" name="直接连接符 21"/>
          <p:cNvSpPr/>
          <p:nvPr/>
        </p:nvSpPr>
        <p:spPr>
          <a:xfrm flipH="1">
            <a:off x="5628004" y="5340984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30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490" y="5340984"/>
            <a:ext cx="1151212" cy="115121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2"/>
          <p:cNvSpPr txBox="1"/>
          <p:nvPr/>
        </p:nvSpPr>
        <p:spPr>
          <a:xfrm>
            <a:off x="6395082" y="4545967"/>
            <a:ext cx="325185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信息与计算机工程学院</a:t>
            </a:r>
            <a:endParaRPr lang="en-US" altLang="zh-CN" dirty="0"/>
          </a:p>
          <a:p>
            <a:endParaRPr lang="en-US" altLang="zh-CN" dirty="0"/>
          </a:p>
          <a:p>
            <a:r>
              <a:rPr dirty="0"/>
              <a:t>卢洋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6AFC4D-0C19-F74A-8245-AAB3CEA6A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06" y="510539"/>
            <a:ext cx="3175000" cy="203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 advAuto="0"/>
      <p:bldP spid="21" grpId="2" animBg="1" advAuto="0"/>
      <p:bldP spid="22" grpId="5" animBg="1" advAuto="0"/>
      <p:bldP spid="23" grpId="4" animBg="1" advAuto="0"/>
      <p:bldP spid="24" grpId="6" animBg="1" advAuto="0"/>
      <p:bldP spid="28" grpId="3" animBg="1" advAuto="0"/>
      <p:bldP spid="29" grpId="7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2.</a:t>
            </a:r>
            <a:r>
              <a:rPr lang="zh-CN" altLang="en-US" dirty="0"/>
              <a:t> 零售：分析用户消费习惯，为用户购买商品提供方便，从而提升商品销量。经典案例：</a:t>
            </a:r>
            <a:r>
              <a:rPr lang="zh-CN" altLang="en-US" dirty="0">
                <a:solidFill>
                  <a:srgbClr val="FF0000"/>
                </a:solidFill>
              </a:rPr>
              <a:t>纸尿裤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啤酒</a:t>
            </a:r>
            <a:r>
              <a:rPr lang="zh-CN" altLang="en-US" dirty="0"/>
              <a:t>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64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07EC4C-F582-2445-883C-62D8BD4FC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41" y="3580355"/>
            <a:ext cx="4889715" cy="29047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DAEB8E-3883-9C49-B750-E7BCE128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646" y="3426529"/>
            <a:ext cx="4592503" cy="30586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8E81DD-6B09-7949-A579-CBEA462FD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748" y="372864"/>
            <a:ext cx="4592503" cy="30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3.</a:t>
            </a:r>
            <a:r>
              <a:rPr lang="zh-CN" altLang="en-US" dirty="0"/>
              <a:t> 旅游：深度结合大数据能力与旅游业需求，共建旅游产业智慧管理、智慧服务和智慧营销的未来。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2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39C0D8-B98E-5644-8D3E-3117F6885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38" y="872293"/>
            <a:ext cx="10399923" cy="53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6DA43D-C042-194D-8AFC-A353AC72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3" y="872293"/>
            <a:ext cx="10818494" cy="56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C130DB-18CF-0B46-A686-E4E7DCEE5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36" y="829310"/>
            <a:ext cx="10664328" cy="56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EFAA2D-30A9-4D45-82E9-8B36F9C11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15" y="872293"/>
            <a:ext cx="11082969" cy="57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4.</a:t>
            </a:r>
            <a:r>
              <a:rPr lang="zh-CN" altLang="en-US" dirty="0"/>
              <a:t> 商品广告推荐：给用户推荐喜欢的商品。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4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690C87-E68B-3747-B288-06E839230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" y="872293"/>
            <a:ext cx="10984375" cy="56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5.</a:t>
            </a:r>
            <a:r>
              <a:rPr lang="zh-CN" altLang="en-US" dirty="0"/>
              <a:t> 保险：海量数据挖掘及风险预测，助力保险行业精准营销，提升精细化定价能力。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6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68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69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71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err="1"/>
              <a:t>Hadoop运行环境</a:t>
            </a:r>
            <a:endParaRPr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2614B8-1245-E640-84CC-2CF2C9F7688F}"/>
              </a:ext>
            </a:extLst>
          </p:cNvPr>
          <p:cNvGrpSpPr/>
          <p:nvPr/>
        </p:nvGrpSpPr>
        <p:grpSpPr>
          <a:xfrm>
            <a:off x="2133282" y="2216189"/>
            <a:ext cx="7925436" cy="3685058"/>
            <a:chOff x="2133282" y="2216189"/>
            <a:chExt cx="7925436" cy="3685058"/>
          </a:xfrm>
        </p:grpSpPr>
        <p:sp>
          <p:nvSpPr>
            <p:cNvPr id="72" name="Rectangle 5"/>
            <p:cNvSpPr/>
            <p:nvPr/>
          </p:nvSpPr>
          <p:spPr>
            <a:xfrm>
              <a:off x="2133282" y="2216189"/>
              <a:ext cx="7925436" cy="3330171"/>
            </a:xfrm>
            <a:prstGeom prst="rect">
              <a:avLst/>
            </a:prstGeom>
            <a:ln w="31750">
              <a:solidFill>
                <a:srgbClr val="6D986A"/>
              </a:solidFill>
              <a:miter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73" name="文本框 5"/>
            <p:cNvSpPr txBox="1"/>
            <p:nvPr/>
          </p:nvSpPr>
          <p:spPr>
            <a:xfrm>
              <a:off x="2353733" y="2361817"/>
              <a:ext cx="7484534" cy="35394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3200">
                  <a:solidFill>
                    <a:srgbClr val="6D986A"/>
                  </a:solidFill>
                  <a:latin typeface="方正清刻本悦宋简体"/>
                  <a:ea typeface="方正清刻本悦宋简体"/>
                  <a:cs typeface="方正清刻本悦宋简体"/>
                  <a:sym typeface="方正清刻本悦宋简体"/>
                </a:defRPr>
              </a:lvl1pPr>
            </a:lstStyle>
            <a:p>
              <a:r>
                <a:rPr lang="en-US" altLang="zh-CN" dirty="0"/>
                <a:t>3</a:t>
              </a:r>
              <a:r>
                <a:rPr lang="zh-CN" altLang="en-US" dirty="0"/>
                <a:t> </a:t>
              </a:r>
              <a:r>
                <a:rPr lang="en-US" altLang="zh-CN" dirty="0"/>
                <a:t>Hadoop</a:t>
              </a:r>
              <a:r>
                <a:rPr lang="zh-CN" altLang="en-US" dirty="0"/>
                <a:t>运行环境搭建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3.1</a:t>
              </a:r>
              <a:r>
                <a:rPr lang="zh-CN" altLang="en-US" dirty="0"/>
                <a:t> 虚拟机环境准备</a:t>
              </a:r>
              <a:endParaRPr lang="en-US" altLang="zh-CN" dirty="0"/>
            </a:p>
            <a:p>
              <a:r>
                <a:rPr lang="en-US" altLang="zh-CN" dirty="0"/>
                <a:t>3.2</a:t>
              </a:r>
              <a:r>
                <a:rPr lang="zh-CN" altLang="en-US" dirty="0"/>
                <a:t> 安装</a:t>
              </a:r>
              <a:r>
                <a:rPr lang="en-US" altLang="zh-CN" dirty="0"/>
                <a:t>JDK</a:t>
              </a:r>
            </a:p>
            <a:p>
              <a:r>
                <a:rPr lang="en-US" altLang="zh-CN" dirty="0"/>
                <a:t>3.3</a:t>
              </a:r>
              <a:r>
                <a:rPr lang="zh-CN" altLang="en-US" dirty="0"/>
                <a:t> 安装</a:t>
              </a:r>
              <a:r>
                <a:rPr lang="en-US" altLang="zh-CN" dirty="0"/>
                <a:t>Hadoop</a:t>
              </a:r>
            </a:p>
            <a:p>
              <a:r>
                <a:rPr lang="en-US" altLang="zh-CN" dirty="0"/>
                <a:t>3.4</a:t>
              </a:r>
              <a:r>
                <a:rPr lang="zh-CN" altLang="en-US" dirty="0"/>
                <a:t> </a:t>
              </a:r>
              <a:r>
                <a:rPr lang="en-US" altLang="zh-CN" dirty="0"/>
                <a:t>Hadoop</a:t>
              </a:r>
              <a:r>
                <a:rPr lang="zh-CN" altLang="en-US" dirty="0"/>
                <a:t>目录结构</a:t>
              </a:r>
              <a:endParaRPr lang="en-US" altLang="zh-CN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72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 advAuto="0"/>
      <p:bldP spid="67" grpId="0" animBg="1" advAuto="0"/>
      <p:bldP spid="70" grpId="0" animBg="1" advAuto="0"/>
      <p:bldP spid="71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A2E2E6-7F92-8841-B002-AD41FBC6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0" y="831744"/>
            <a:ext cx="11019099" cy="571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45CCCB-8D41-0D45-B8AA-7430D75F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04" y="1145393"/>
            <a:ext cx="10336192" cy="54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6.</a:t>
            </a:r>
            <a:r>
              <a:rPr lang="zh-CN" altLang="en-US" dirty="0"/>
              <a:t> 金融：多维度体现用户特征，帮助金融机构推荐优质客户，防范欺诈风险。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2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1B1A80-172D-8A45-8DD1-EFE8D7EB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8" y="1030147"/>
            <a:ext cx="11202863" cy="52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en-US" altLang="zh-CN" dirty="0"/>
              <a:t>7.</a:t>
            </a:r>
            <a:r>
              <a:rPr lang="zh-CN" altLang="en-US" dirty="0"/>
              <a:t> 人工智能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A3B8ED-1455-5347-B501-B89B7051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" y="2858947"/>
            <a:ext cx="5219441" cy="2552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0E7408-A09A-A245-A5FF-9213D04C2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81" y="2533385"/>
            <a:ext cx="5723015" cy="32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9" grpId="0" animBg="1" advAuto="0"/>
      <p:bldP spid="150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2D4C8A-A2B2-2244-AE97-08FD9254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8" y="807563"/>
            <a:ext cx="11181144" cy="57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文本框 1"/>
          <p:cNvSpPr txBox="1"/>
          <p:nvPr/>
        </p:nvSpPr>
        <p:spPr>
          <a:xfrm>
            <a:off x="2559050" y="2242820"/>
            <a:ext cx="7073266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 b="1">
                <a:solidFill>
                  <a:srgbClr val="8CAA5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  <p:bldP spid="167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4E941A-EF54-4930-922F-CE58074A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26" y="590304"/>
            <a:ext cx="6546147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428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 dirty="0"/>
              <a:t>运行环境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1CF16B-6A88-574C-A026-0206CCA91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9" y="1039266"/>
            <a:ext cx="10359342" cy="5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 dirty="0"/>
              <a:t>运行环境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D3C913-0C86-CC4A-A8B3-6D797E663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5" y="1064871"/>
            <a:ext cx="11159230" cy="52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 dirty="0"/>
              <a:t>运行环境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05161-8681-6542-9612-F9A539686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27" y="97917"/>
            <a:ext cx="9123748" cy="67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1.</a:t>
            </a:r>
            <a:r>
              <a:rPr lang="zh-CN" altLang="en-US" dirty="0"/>
              <a:t> 物流仓储：大数据分析系统助力商家精细化运营、提升销量、节约成本。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FD6963-BD50-214F-8DEB-DA9574EE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04" y="1813176"/>
            <a:ext cx="5358480" cy="35751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C40A93-82BD-F347-A4DF-96F0A03C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" y="1819587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8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D44319-2172-714C-8662-1024557F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1358900"/>
            <a:ext cx="7366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275</Words>
  <Application>Microsoft Office PowerPoint</Application>
  <PresentationFormat>宽屏</PresentationFormat>
  <Paragraphs>47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方正清刻本悦宋简体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刘 思远</cp:lastModifiedBy>
  <cp:revision>48</cp:revision>
  <dcterms:modified xsi:type="dcterms:W3CDTF">2021-05-25T09:15:25Z</dcterms:modified>
</cp:coreProperties>
</file>